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40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9" r:id="rId12"/>
    <p:sldId id="375" r:id="rId13"/>
    <p:sldId id="376" r:id="rId14"/>
    <p:sldId id="377" r:id="rId15"/>
    <p:sldId id="378" r:id="rId16"/>
    <p:sldId id="380" r:id="rId17"/>
    <p:sldId id="36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E79"/>
    <a:srgbClr val="8FAADC"/>
    <a:srgbClr val="203864"/>
    <a:srgbClr val="C7E0FB"/>
    <a:srgbClr val="ECF3FA"/>
    <a:srgbClr val="00295F"/>
    <a:srgbClr val="BDD7EE"/>
    <a:srgbClr val="C5E0B4"/>
    <a:srgbClr val="DBE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56"/>
  </p:normalViewPr>
  <p:slideViewPr>
    <p:cSldViewPr snapToGrid="0" showGuides="1">
      <p:cViewPr varScale="1">
        <p:scale>
          <a:sx n="112" d="100"/>
          <a:sy n="112" d="100"/>
        </p:scale>
        <p:origin x="9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8987-5E0D-4E87-8DFF-7461FC10FC62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BED8-2533-4D00-9A89-784B7E8CFB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FFE19-7F68-D469-054A-1F538F00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3E51C-03DC-392D-8E8C-128EFBF67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A1E96-319C-3515-813C-FC854864E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62CBF-40CE-5DEB-849C-82F5750F6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87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1D7F-BD68-1194-AFA4-59A629ED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649D6-768B-4098-8AC6-11BAE4013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90CE2-F4AC-EFAF-23FF-33F221AE5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62B91-BAB6-CB77-941A-5B7EB34FC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1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1AB49-0C00-908B-E9A9-06DBF75D3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334F1-918A-2570-BC55-8E0F5B908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C0D7C-F487-1373-79DA-A83DBA6BB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191C0-6C2F-B028-B8FE-9CE0F8D67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0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C55BD-3955-C7A2-56E7-C5A7B855F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44F5-F7D3-208A-292C-3A3703D3A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FCE82-4AC4-2007-C6C4-95F8CE298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64EE1-9B8F-A7B3-99A9-888476C11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24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BDB5A-85BB-7EDD-BCCA-8EED097F2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73D81C-EC7B-6FAD-BD31-973862EA3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37F3B0-D804-8E69-3C2D-2BB5AD4E7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1CA75-0155-312E-12E7-7775F8519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27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3D05F-C4BB-B0E0-5601-F25B1BE9D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457E8-0AC3-EE15-8335-498C6D74C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1D95D-0187-864F-ED78-AA6AB3D38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58CB1-92BF-2820-0448-DF25B92CE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CA38-6CC4-0513-2553-6FF4005E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FF2F9-51B2-CE84-7874-5A7D76B88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F45C8-20F6-AAE7-B27D-E64FB94BC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650-A685-9CEF-8925-E15C5B7D6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2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357EA-67E4-A65B-991E-990BBD460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F026E-43E7-5B8F-5B95-36103DA09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8E565-0A70-2047-A3A3-A99FA7A45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E5117-40B6-6C1E-4A73-93625EE25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7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D1017-AAAB-68B7-DCFF-4D65F3CF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FEA9B-BA33-4648-8BD2-4F88666CC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B15439-0CD8-71D4-512C-BD1F91AD8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92D14-5C09-38B5-A1D2-D2EE9CDFC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7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99D6A-87FF-8519-08F1-9F9F51979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775F1-71C9-7F88-F9E8-20878B079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716F0-58DB-EC94-AF6E-656E16DE9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77312-9476-AFD5-BC18-B7C65A139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9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40E3-146B-4641-BA87-4F774A5D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7CFA4-D807-A032-E543-50A7DCBFB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8CB14-ECCC-907A-339E-B0945A4D4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563F-61F5-CA3D-C904-BB71B825E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68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7486A-3354-3A47-61ED-2DA7AB4B2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9A59BA-C68B-8198-AD6B-809CE1CD8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9B514-55AF-46FF-9ABC-BCB15D8E0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AB007-73F8-AB29-5BA5-7A171D1ED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7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95EB4-2357-5803-11C4-E18933297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1439A0-7651-11A6-2C72-BDB231424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80227C-8E25-BB4F-A51F-FBE8525AD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F668-28EB-949D-E439-A98FEADB7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32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5ECFE-5D7D-9688-17BF-9A962D319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A03D93-4B01-75BA-9BB0-B49D93C86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0FE45-97D5-E4C7-8B1A-2A0C8321F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1B8EA-801E-1EA0-0CE2-6A0949028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CB32-6981-4A53-94CB-24A32599C732}" type="datetime1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EDA7-27A8-4E30-B972-99A6B4756557}" type="datetime1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60D93-3E41-4695-A433-91880BA42421}" type="datetime1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5914-E436-498C-9BC9-C6AA3325BDAC}" type="datetime1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BE3E-88C5-4644-BCA9-254BC058293E}" type="datetime1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64D8-E802-41FF-B121-A7DE38E4699F}" type="datetime1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6252-5AE4-49BB-829D-E2C3874FBE3C}" type="datetime1">
              <a:rPr lang="en-US" smtClean="0"/>
              <a:t>11/3/24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3318-D5C5-4617-A668-E0F7CDED244C}" type="datetime1">
              <a:rPr lang="en-US" smtClean="0"/>
              <a:t>11/3/24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13841-FBBB-4425-96A3-C848A1C8E1C1}" type="datetime1">
              <a:rPr lang="en-US" smtClean="0"/>
              <a:t>11/3/24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019D1-E0FF-4447-A698-F0450F1FBE13}" type="datetime1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B597-3216-4B0D-AC8B-018281D76AE1}" type="datetime1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5C6AE-A629-4AD3-8704-162260EFFE36}" type="datetime1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AD806-29C0-4295-AA26-A56FCDFEA2A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0459" y="3172881"/>
            <a:ext cx="515515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2"/>
          <p:cNvGraphicFramePr>
            <a:graphicFrameLocks noGrp="1"/>
          </p:cNvGraphicFramePr>
          <p:nvPr/>
        </p:nvGraphicFramePr>
        <p:xfrm>
          <a:off x="420445" y="3248444"/>
          <a:ext cx="6074701" cy="1714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TANG </a:t>
                      </a:r>
                      <a:r>
                        <a:rPr lang="en-US" sz="1400" kern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Jiarui</a:t>
                      </a:r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21016753</a:t>
                      </a: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0444" y="936893"/>
            <a:ext cx="83030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Portfolio Optimization Progress Report: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11/3/2024</a:t>
            </a:r>
          </a:p>
        </p:txBody>
      </p:sp>
      <p:sp>
        <p:nvSpPr>
          <p:cNvPr id="2" name="Rectangle 1"/>
          <p:cNvSpPr/>
          <p:nvPr/>
        </p:nvSpPr>
        <p:spPr>
          <a:xfrm>
            <a:off x="420459" y="341504"/>
            <a:ext cx="8303078" cy="44143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445" y="4677194"/>
            <a:ext cx="8303078" cy="175279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E044B-4DA5-88D6-9FB0-29B02FE9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8EFCF17C-56A1-5F54-F816-6058EA03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87909EE-443F-E2EE-CBD7-51480645E12A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F13A15C-B576-A161-45BC-9BE3EC4852F6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3CDA04-7D91-1572-7C76-9DCBBB57006F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5AB07E-1C16-C897-D208-754C58CC478D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B22B60-80E4-F5CB-A193-E8F2FC82AB92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78C84F-CD95-D394-0E3E-BC7EC680CA0F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5E93B1-0F8B-90F6-DAC9-9FDBBF6F12C7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17D406-E670-335C-3346-192B8D37E4C1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84E557-8C2A-C338-DDEE-E4E5CFD37CBA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571B8D-DAED-1433-0937-A90E806B24D5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8CC40-C174-9BD9-333B-AE773941B1D9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BFD4C0-6B61-CFBD-34E2-6435298D20F9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1CA79F-B17D-AAE3-76B6-581F5881E7AE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Tracking Error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9598748-464C-9AD3-B26D-9FC8789EE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17485"/>
            <a:ext cx="7772400" cy="34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9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422DB-1ABA-371F-2944-7A300D02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D9AAF59B-0385-BE56-E9B9-ABBBA07D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7871F77-D3E4-DD62-99B2-E1225DB7DE61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FDE7C60-EACF-1CE2-5497-A2A3B755F50B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721B3C-08C9-693A-59AD-B07347881BC3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674C9D-7BE3-AAF3-7F05-D75A8090D613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7A2757-5A37-3CB2-AA3B-183B39FF474F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DD116D-CFE4-20C2-6534-AC53B104678D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7F0F11-24AE-FC19-164E-440C4C5BAA8B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2C0DF-FBD9-F1AE-2B43-313A13590EFD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43000-8730-E045-AB01-2E0B67207058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4EE40-F8E6-FC0A-BBF4-73397B76AC60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7BA3CC-0E40-814B-FFB0-6B551263C84D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DA2163-C653-D74A-D8F4-5D4D47C0C20B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5AE822-A0E6-8405-A6A0-E2C1C881C727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 Ratio (choosing top 20 stocks)</a:t>
            </a:r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8687CA98-43EA-0F30-67CD-1BAAAEE85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90347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2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0F848-A659-DBDA-4BCE-634BB37F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02C8BAF-B697-1984-E0DB-FDF4527C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4A0102A-8F55-6255-E60D-39B43CF7FB9E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92FF469-B230-8F88-88F9-5E3BF3140AFC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91EC42-3899-917C-3A19-1BF0AE47A99B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B6D222-128E-6575-3634-0343B801E361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FCEA9D-312A-4439-668F-8514CAFF6EEB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B61F9C-7B7B-336C-40A4-341F7D6B6021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296F5B-866E-6F3D-AED8-FF9222D3F8E6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312026-8D58-A9A2-2CE8-B1FA07CEA75B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1CBDC0-AAED-9029-3F92-8C2DC11E65B9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172648-05B9-E93F-39D2-A052DFC04A08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D3F8BD-4D8A-049C-E1AD-4E432BB1A7DE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34C6E4-DE4B-ED54-5DE2-F1076F714DCD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A36AAC-23B1-62B8-5CD2-08F51D459D94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</a:p>
        </p:txBody>
      </p:sp>
      <p:pic>
        <p:nvPicPr>
          <p:cNvPr id="9" name="Picture 8" descr="A graph of a stock market&#10;&#10;Description automatically generated">
            <a:extLst>
              <a:ext uri="{FF2B5EF4-FFF2-40B4-BE49-F238E27FC236}">
                <a16:creationId xmlns:a16="http://schemas.microsoft.com/office/drawing/2014/main" id="{B70927E1-DB6C-E044-BFE6-D875D514B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078653"/>
            <a:ext cx="7772400" cy="388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D0D8B7-E1AE-9CC7-A90E-E355EB6D3468}"/>
              </a:ext>
            </a:extLst>
          </p:cNvPr>
          <p:cNvSpPr txBox="1"/>
          <p:nvPr/>
        </p:nvSpPr>
        <p:spPr>
          <a:xfrm>
            <a:off x="523875" y="17892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difference relative &lt;=0.1</a:t>
            </a:r>
          </a:p>
        </p:txBody>
      </p:sp>
    </p:spTree>
    <p:extLst>
      <p:ext uri="{BB962C8B-B14F-4D97-AF65-F5344CB8AC3E}">
        <p14:creationId xmlns:p14="http://schemas.microsoft.com/office/powerpoint/2010/main" val="303000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7E40-9FC7-6460-C465-0F47F4DCB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F2BCE7A-3430-96FF-7D8F-554C2098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0FBE02-3F1B-ED9D-87D6-352D4E435478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FADE4C0-69C0-6DAA-BD81-54465095141D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C0488C-64B4-96B7-F4CB-A6624D069CA2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A1FF23-50A8-C4EF-85BC-D2D546C77316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A4D539D-A720-D0B6-01E6-A40E3A91DCA0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BB76D2-2427-2EA0-F041-EEEC6C41D022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F82A5-B8F1-3DF2-4CA7-6D488323DFDC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9A0404-1873-6BC8-3A80-25EF6BC4D5EB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AED655-B28D-7D52-8BC5-DB50D9AAB93A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BEC6B-947B-8292-734B-329EE487EF31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26AE67-AC73-3C72-D864-BCF980FB51E2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E2CDBF-63C0-87EE-A52B-8D29ADCE7166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9539C4-3FA7-FDF7-30ED-19A4A2991FBD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5373E-99AF-EB86-ACFD-B46DD83B49C6}"/>
              </a:ext>
            </a:extLst>
          </p:cNvPr>
          <p:cNvSpPr txBox="1"/>
          <p:nvPr/>
        </p:nvSpPr>
        <p:spPr>
          <a:xfrm>
            <a:off x="523875" y="17892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difference relative &lt;=0.5</a:t>
            </a:r>
          </a:p>
        </p:txBody>
      </p:sp>
      <p:pic>
        <p:nvPicPr>
          <p:cNvPr id="7" name="Picture 6" descr="A graph of a stock market&#10;&#10;Description automatically generated">
            <a:extLst>
              <a:ext uri="{FF2B5EF4-FFF2-40B4-BE49-F238E27FC236}">
                <a16:creationId xmlns:a16="http://schemas.microsoft.com/office/drawing/2014/main" id="{02EA9E42-B01B-C7B7-BEC0-FD1A62D74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334243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3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B3D12-6050-B036-2FAD-E0BB672C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ED6640A0-A168-C90B-26D5-3B679755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2E43C3F-8238-EFF4-CDBF-797800916538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C5B7935-80F5-89CB-A2E7-E7F62F82D37A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5935D0-0127-CD58-4E2B-53A9F38D2352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F48C03-3D57-E61D-0B45-BCADF729FF86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3A15073-D99A-0E10-6DC2-C9544C28979E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8AB01A-4F4D-6DD8-DDE1-66083137ADC4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79BCBE-657A-DEA6-F42F-9D1A74EA579D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1C4C47-436F-E636-9F27-2B41A5FC25B1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226658-470F-F8B1-5DA5-CD5FCFA9AA08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31D3E-C883-23D2-EAF1-D021DB5A5F38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E04DA0-4424-C0F3-9485-17B59E7D9158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6EAA81-E8A2-A3A1-FACF-2E6F6A0645AB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AABC02-4F38-6CAF-364F-8A66BD4A610D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0AAE3-EF27-D26F-E4D3-1DE6A3F7E2A1}"/>
              </a:ext>
            </a:extLst>
          </p:cNvPr>
          <p:cNvSpPr txBox="1"/>
          <p:nvPr/>
        </p:nvSpPr>
        <p:spPr>
          <a:xfrm>
            <a:off x="523875" y="17892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difference relative &lt;=0.7</a:t>
            </a:r>
          </a:p>
        </p:txBody>
      </p:sp>
      <p:pic>
        <p:nvPicPr>
          <p:cNvPr id="7" name="Picture 6" descr="A graph of a stock market&#10;&#10;Description automatically generated">
            <a:extLst>
              <a:ext uri="{FF2B5EF4-FFF2-40B4-BE49-F238E27FC236}">
                <a16:creationId xmlns:a16="http://schemas.microsoft.com/office/drawing/2014/main" id="{6F0F6A87-C072-64AC-C2B8-157212737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30929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05F76-9F21-8D07-51BD-4AD3ED714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4F62F425-1064-B9AC-0376-566A48E8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9CC2B29-7E23-E741-8135-678E81C53871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DEA477C-927F-B9B7-FB47-09C4A30C5639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D90B2B-AF9A-13AE-0669-98202D2D9496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308194-CCD6-9930-FBCC-272A03D67879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AE4365-FE83-C0A9-A5F6-1076595F70D5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C672D2-2BF5-5FA1-75D4-BCE4C28028ED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87ABA0-37B8-50D5-3E43-656FCF26AC67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DF69F7-7DAE-7BD0-9897-EAAD702CBF7B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EF60D-9BF4-2DC2-697E-99FDA8C0B90D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3552FD-D24E-2560-C696-A3D4A936FD52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2B95A-545C-5F19-FABE-7445F037AC1A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3A71F9-E181-49A2-3420-DC1EE5BE46FC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DE03F2-A2B5-D22A-4369-DC68C8E46BCC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22605-1603-9E06-3970-CA4D31F00C4B}"/>
              </a:ext>
            </a:extLst>
          </p:cNvPr>
          <p:cNvSpPr txBox="1"/>
          <p:nvPr/>
        </p:nvSpPr>
        <p:spPr>
          <a:xfrm>
            <a:off x="763264" y="2127497"/>
            <a:ext cx="7820666" cy="419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dirty="0" err="1">
                <a:latin typeface="Cambria" panose="02040503050406030204" pitchFamily="18" charset="0"/>
              </a:rPr>
              <a:t>XGBoost</a:t>
            </a:r>
            <a:r>
              <a:rPr lang="en-US" dirty="0">
                <a:latin typeface="Cambria" panose="02040503050406030204" pitchFamily="18" charset="0"/>
              </a:rPr>
              <a:t> model’s predicted factors have a strong ability to filter good stocks.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Portfolios after optimization show better returns than the index.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Portfolios have high volatility and tracking errors, even when the objective function is to minimize tracking error.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Portfolios have a high turnover ratio, which may lead to high transaction costs.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The underlying return-driven factors are “styles.” This means that simply fitting the previous returns does not reveal the “styles” within</a:t>
            </a:r>
            <a:r>
              <a:rPr lang="zh-CN" altLang="en-US" dirty="0">
                <a:latin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</a:rPr>
              <a:t>(this is also true if we choose all index constituents for trading)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116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A21F7-C0E9-E3C3-A15C-834F287E8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2E96167C-10AB-3EEC-8E2F-7F316C7C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51A402B-601A-7A87-20F8-0E48CF73F5CE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14166BC-EA27-A707-E2BE-60918C9E28D9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B4F5CB-8E1F-0BCD-7278-4CBF678A52A5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6B6E69-7598-3B7A-11CA-A759FE1F98BA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095E4B-1285-F8D4-BDBD-09D7674F3C7C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154B40-B909-2A3E-72CF-B084B205EFAC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2FABF-353C-5298-B37F-D0148C5EDB76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DB467D-5446-CE0D-6EC8-164AA6F35C26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A655C-FC4F-F2A6-3C72-52136E370583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46EA46-9781-E60C-BE44-737E9F4D4625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5E4C83-35DF-EC36-A4AB-4CCA8AF2CDC2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E56490-54D8-F5E0-CF70-84404F01FEA3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394DA2-EF9A-4E9C-22EE-6F8690B13043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 Next Week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A8875-E6FE-CEEE-5E16-2BDA482F4F70}"/>
              </a:ext>
            </a:extLst>
          </p:cNvPr>
          <p:cNvSpPr txBox="1"/>
          <p:nvPr/>
        </p:nvSpPr>
        <p:spPr>
          <a:xfrm>
            <a:off x="763264" y="2414063"/>
            <a:ext cx="7820666" cy="211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Test weekly, monthly and daily adjustment results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Apply Barra and industrial constraints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Adding trading costs to objective functions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Try different number of stock covered (Choose top 100, 500, all)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73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446" y="2841293"/>
            <a:ext cx="7472055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TANG </a:t>
            </a:r>
            <a:r>
              <a:rPr lang="en-US" altLang="zh-CN" sz="1800" b="0" i="0" u="none" strike="noStrike" kern="1200" dirty="0" err="1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Jiarui</a:t>
            </a:r>
            <a:r>
              <a:rPr lang="en-US" altLang="zh-CN" dirty="0">
                <a:latin typeface="Arial" panose="020B0604020202090204" pitchFamily="34" charset="0"/>
              </a:rPr>
              <a:t>		</a:t>
            </a: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21016753</a:t>
            </a:r>
            <a:endParaRPr lang="zh-CN" altLang="zh-CN" sz="1800" b="0" i="0" u="none" strike="noStrike" dirty="0">
              <a:effectLst/>
              <a:latin typeface="Arial" panose="020B060402020209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zh-CN" altLang="zh-CN" sz="1800" b="0" i="0" u="none" strike="noStrike" dirty="0">
              <a:effectLst/>
              <a:latin typeface="Arial" panose="020B0604020202090204" pitchFamily="34" charset="0"/>
            </a:endParaRPr>
          </a:p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445" y="2191480"/>
            <a:ext cx="504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</a:p>
        </p:txBody>
      </p:sp>
      <p:sp>
        <p:nvSpPr>
          <p:cNvPr id="2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0459" y="341504"/>
            <a:ext cx="8303078" cy="44143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0445" y="4193635"/>
            <a:ext cx="8303078" cy="223635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Overview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CSI500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8706FF-3A4D-F08E-39ED-D0733B0BF65D}"/>
              </a:ext>
            </a:extLst>
          </p:cNvPr>
          <p:cNvSpPr/>
          <p:nvPr/>
        </p:nvSpPr>
        <p:spPr>
          <a:xfrm>
            <a:off x="420455" y="1981880"/>
            <a:ext cx="8303078" cy="3841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31CEB28-A861-BE68-B0A4-F1BC5D9763D7}"/>
              </a:ext>
            </a:extLst>
          </p:cNvPr>
          <p:cNvSpPr/>
          <p:nvPr/>
        </p:nvSpPr>
        <p:spPr>
          <a:xfrm>
            <a:off x="4464044" y="1986985"/>
            <a:ext cx="4259489" cy="38230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urt with solid fill">
            <a:extLst>
              <a:ext uri="{FF2B5EF4-FFF2-40B4-BE49-F238E27FC236}">
                <a16:creationId xmlns:a16="http://schemas.microsoft.com/office/drawing/2014/main" id="{3B71D218-7C28-695F-2261-6FDCF0742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791" y="2068348"/>
            <a:ext cx="248447" cy="248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4D53E-E75C-C453-46BE-5CA39ACAA488}"/>
              </a:ext>
            </a:extLst>
          </p:cNvPr>
          <p:cNvSpPr txBox="1"/>
          <p:nvPr/>
        </p:nvSpPr>
        <p:spPr>
          <a:xfrm>
            <a:off x="837139" y="2371600"/>
            <a:ext cx="3365865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CSI 500 constituents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500 stocks each day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2019/01/01 – 2024/10/23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1508 stocks covered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4ECB9-C956-DB89-B05C-9C6DD14EC9A3}"/>
              </a:ext>
            </a:extLst>
          </p:cNvPr>
          <p:cNvSpPr txBox="1"/>
          <p:nvPr/>
        </p:nvSpPr>
        <p:spPr>
          <a:xfrm>
            <a:off x="837140" y="1996293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Data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7711B8C1-FCD9-E22C-B23C-B8D43714B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2906" y="2065914"/>
            <a:ext cx="249176" cy="249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3FC530-5326-C9E1-D9A6-09D13A3C2BE8}"/>
              </a:ext>
            </a:extLst>
          </p:cNvPr>
          <p:cNvSpPr txBox="1"/>
          <p:nvPr/>
        </p:nvSpPr>
        <p:spPr>
          <a:xfrm>
            <a:off x="4782082" y="2375908"/>
            <a:ext cx="3867932" cy="36933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B8CF49-A2F5-E6EF-2680-0B043B13168F}"/>
              </a:ext>
            </a:extLst>
          </p:cNvPr>
          <p:cNvSpPr txBox="1"/>
          <p:nvPr/>
        </p:nvSpPr>
        <p:spPr>
          <a:xfrm>
            <a:off x="4947295" y="1976025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Performance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A5C195-116D-2EC0-D3C0-9279F60D6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138" y="3895607"/>
            <a:ext cx="2987793" cy="18870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85DF08-535D-CBFB-4C92-359BAEA3C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676" y="2796628"/>
            <a:ext cx="3393185" cy="2158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DEFF4-EA23-1334-DB12-42C1A2AC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70FD9C56-25F0-3CD2-6C28-F0285F6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EAFCDF7-C520-01B7-E590-819F95F10772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9A6263-088D-36D9-40BD-6A81BD88BB57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9F49DA-F0DA-72A5-D69D-CBF2D709942F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74B4D7-8CD7-2BD4-28AC-9A11230CC49F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B0B8C0-1A36-1ABA-ACC5-5FD8409DBDCE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9B48A7-C453-AF18-3551-EFBE87E05BB8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393BD6-DFE4-B3D0-2481-9E18660F103E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3C6561-023F-65EA-FAD8-0DAB679FC48C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36A08D-3063-D03D-70A5-C418F31D2674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AB64AC-0E7E-41BA-1319-C36C30F85262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622463-518B-CE97-3E8C-51E2B6C022D6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047BCE-911E-24A4-821B-698F721249CF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DA8E9A-4A3A-1D99-47EC-FF39ABAB537B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Object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 Volatility</a:t>
            </a:r>
          </a:p>
        </p:txBody>
      </p:sp>
      <p:pic>
        <p:nvPicPr>
          <p:cNvPr id="6" name="Picture 5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2B8375C3-7924-1EBC-3109-3A134454B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2" y="1747893"/>
            <a:ext cx="3365500" cy="596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324161-BFB2-BC3F-3ED3-F1764A4A0433}"/>
              </a:ext>
            </a:extLst>
          </p:cNvPr>
          <p:cNvSpPr txBox="1"/>
          <p:nvPr/>
        </p:nvSpPr>
        <p:spPr>
          <a:xfrm>
            <a:off x="888361" y="2478024"/>
            <a:ext cx="5716347" cy="189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Calculate current volatility by standard deviation of </a:t>
            </a:r>
            <a:r>
              <a:rPr lang="en-US" sz="1600" dirty="0">
                <a:latin typeface="Cambria" panose="02040503050406030204" pitchFamily="18" charset="0"/>
              </a:rPr>
              <a:t>historical returns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The weight of each stock is inversely proportional to its volatility.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Adjust total sum of weights to be 1</a:t>
            </a:r>
          </a:p>
        </p:txBody>
      </p:sp>
      <p:pic>
        <p:nvPicPr>
          <p:cNvPr id="15" name="Picture 14" descr="A computer code with colorful text&#10;&#10;Description automatically generated">
            <a:extLst>
              <a:ext uri="{FF2B5EF4-FFF2-40B4-BE49-F238E27FC236}">
                <a16:creationId xmlns:a16="http://schemas.microsoft.com/office/drawing/2014/main" id="{C6C0D245-E3C7-EEF9-46B9-2A66E5D3A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8" y="4885913"/>
            <a:ext cx="5384800" cy="1409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DF5FC9-D413-9C0D-2A4B-0EAC8015D5B2}"/>
              </a:ext>
            </a:extLst>
          </p:cNvPr>
          <p:cNvSpPr txBox="1"/>
          <p:nvPr/>
        </p:nvSpPr>
        <p:spPr>
          <a:xfrm>
            <a:off x="3325722" y="784416"/>
            <a:ext cx="5716347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Default Constraints</a:t>
            </a:r>
            <a:endParaRPr lang="en-US" sz="105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</a:rPr>
              <a:t>sum  of weights = 1.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</a:rPr>
              <a:t>0 &lt; weight of each stock &lt; 0.15 </a:t>
            </a:r>
          </a:p>
        </p:txBody>
      </p:sp>
    </p:spTree>
    <p:extLst>
      <p:ext uri="{BB962C8B-B14F-4D97-AF65-F5344CB8AC3E}">
        <p14:creationId xmlns:p14="http://schemas.microsoft.com/office/powerpoint/2010/main" val="204120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103F1-69B7-DC0D-F6BF-76462292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2811383-13EF-EE52-74B2-03ABD169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63825CC-C9F9-E360-4315-C449A6DE1646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024BF73-AF3B-6D07-091A-D394C35B88FA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AB581E-3FA9-396B-96C5-F9ED25485F19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F34D45-A8BA-8A3D-7228-508B7780DFD9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484E73-EE15-9124-EBD8-863350915545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914BBA-504B-DFBD-A77E-658D83D74822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CE2DB-6FAA-1F08-10C8-734EE347F993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C758F9-C236-FB0D-440D-E78F852FD52B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F2994-B5F7-4323-CC55-A4CB3F3A0072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7F156-4C01-8F70-8DC0-FE0E38956B8D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4AA641-0125-13BA-95C3-96AA670E3B48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8F17CC-4977-6052-CABC-D51381E1D86E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1E48EF-4636-17C5-0EBB-A44A48591F79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Object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Utility Theory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65A6D-0AEF-E45C-3906-E873F31C7E7F}"/>
              </a:ext>
            </a:extLst>
          </p:cNvPr>
          <p:cNvSpPr txBox="1"/>
          <p:nvPr/>
        </p:nvSpPr>
        <p:spPr>
          <a:xfrm>
            <a:off x="887683" y="2712707"/>
            <a:ext cx="5716347" cy="115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600" dirty="0">
                <a:latin typeface="Cambria" panose="02040503050406030204" pitchFamily="18" charset="0"/>
              </a:rPr>
              <a:t>μ</a:t>
            </a:r>
            <a:r>
              <a:rPr lang="en-US" sz="1600" dirty="0">
                <a:latin typeface="Cambria" panose="02040503050406030204" pitchFamily="18" charset="0"/>
              </a:rPr>
              <a:t>​ and </a:t>
            </a:r>
            <a:r>
              <a:rPr lang="el-GR" sz="1600" dirty="0">
                <a:latin typeface="Cambria" panose="02040503050406030204" pitchFamily="18" charset="0"/>
              </a:rPr>
              <a:t>σ</a:t>
            </a:r>
            <a:r>
              <a:rPr lang="zh-CN" altLang="en-US" sz="1600" dirty="0">
                <a:latin typeface="Cambria" panose="02040503050406030204" pitchFamily="18" charset="0"/>
              </a:rPr>
              <a:t> </a:t>
            </a:r>
            <a:r>
              <a:rPr lang="en-US" sz="1600" dirty="0">
                <a:latin typeface="Cambria" panose="02040503050406030204" pitchFamily="18" charset="0"/>
              </a:rPr>
              <a:t>represent the mean and variance of the portfolio‘s return, respectively, and </a:t>
            </a:r>
            <a:r>
              <a:rPr lang="el-GR" sz="1600" dirty="0">
                <a:latin typeface="Cambria" panose="02040503050406030204" pitchFamily="18" charset="0"/>
              </a:rPr>
              <a:t>γ </a:t>
            </a:r>
            <a:r>
              <a:rPr lang="en-US" sz="1600" dirty="0">
                <a:latin typeface="Cambria" panose="02040503050406030204" pitchFamily="18" charset="0"/>
              </a:rPr>
              <a:t>represents the investor’s risk aversion coefficient.</a:t>
            </a:r>
            <a:r>
              <a:rPr lang="zh-CN" altLang="en-US" sz="1600" dirty="0">
                <a:latin typeface="Cambria" panose="02040503050406030204" pitchFamily="18" charset="0"/>
              </a:rPr>
              <a:t> 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7326D5E-95BC-3D47-E744-6F4F6E170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3" y="1752589"/>
            <a:ext cx="2552700" cy="749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computer code with colorful text&#10;&#10;Description automatically generated">
            <a:extLst>
              <a:ext uri="{FF2B5EF4-FFF2-40B4-BE49-F238E27FC236}">
                <a16:creationId xmlns:a16="http://schemas.microsoft.com/office/drawing/2014/main" id="{CFCF5FF4-E0DB-57C0-B0E7-2AE3FCCD4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0" y="4145293"/>
            <a:ext cx="6934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6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86F8-DAE7-3BFE-B39A-B75DE1854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1DF9A02E-56D0-2987-57A1-D053C434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5886CFC-3B11-E500-DCC1-FB05317AED5E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7E1D035-D989-352A-3D21-562A8F192F1F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E6A35D-6677-A889-C074-FDEFDBADAE91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EB7801-B636-683C-F9FD-B3B6A57ACEE0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41FFC2A-2D20-22EE-70F5-8E653005577D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BD6064A-196A-122B-077F-71F15764B8FD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2C5137-898B-707E-D612-8BF00879A15A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C501F2-AA28-D019-90D2-CC8D46D6A772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81E0A4-0832-9B69-54E5-A4479F42D9AA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D64076-4638-6F51-BBDF-F240C886C056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1D57CD-F4CD-0FDA-C3F2-BBCB3001F60C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A5038F-ADD6-1A7A-E287-A5D25C661A5C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D42B17-1124-0189-5940-8979E48465DE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Object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Tracking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8221-7EEA-2BFF-130A-390C90980E6A}"/>
              </a:ext>
            </a:extLst>
          </p:cNvPr>
          <p:cNvSpPr txBox="1"/>
          <p:nvPr/>
        </p:nvSpPr>
        <p:spPr>
          <a:xfrm>
            <a:off x="763827" y="2924816"/>
            <a:ext cx="6549390" cy="78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Calculate daily return difference of portfolio return and index return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The tracking error is the standard deviation of return difference</a:t>
            </a:r>
          </a:p>
        </p:txBody>
      </p:sp>
      <p:pic>
        <p:nvPicPr>
          <p:cNvPr id="6" name="Picture 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4A505D96-A97C-2D87-35FC-CFC96514F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3" y="1855476"/>
            <a:ext cx="2448165" cy="8608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B3AAD49C-1714-B353-DA4F-AA6416EBC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3" y="4375780"/>
            <a:ext cx="6616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0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4AEA3-77A6-80B7-4131-0AA6B2D7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B9DF5536-FA38-D117-06D2-14777E73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76C4108-75B0-320E-18D7-F891091E4B6C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C0AD5FB-4434-3387-84A8-90D327952E43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688F2D-2E03-320E-2CE2-EBB27C9DFFE8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382586-5681-97FD-7A27-F4E9449F4BDC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04586A-26CB-786F-EF93-199AAF1BADC9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0249442-FF9B-3526-2D68-C6F7BDFCF29A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5C3C94-B57F-1FD4-D89A-B155E985CED7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61B469-8E41-83BE-7B83-AFA6FE9D55AA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60890C-7A62-104D-3868-EC42875CC591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6FAB4-DD77-A612-807F-FDEBE8C6F827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D1218D-910A-7DE8-8314-94860E5AFEA5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7C971C-60CD-7EDE-D8E1-B860E4D75E19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D75082-6129-1FB5-C56C-99F00E33ECCF}"/>
              </a:ext>
            </a:extLst>
          </p:cNvPr>
          <p:cNvSpPr txBox="1"/>
          <p:nvPr/>
        </p:nvSpPr>
        <p:spPr>
          <a:xfrm>
            <a:off x="420461" y="833107"/>
            <a:ext cx="830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Setting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CE577B-BB96-028C-B023-ABF6272187E9}"/>
              </a:ext>
            </a:extLst>
          </p:cNvPr>
          <p:cNvSpPr/>
          <p:nvPr/>
        </p:nvSpPr>
        <p:spPr>
          <a:xfrm>
            <a:off x="420455" y="1986985"/>
            <a:ext cx="8303078" cy="383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61D83DF-6AB3-78A4-635B-9D4C4F6CB9F1}"/>
              </a:ext>
            </a:extLst>
          </p:cNvPr>
          <p:cNvSpPr/>
          <p:nvPr/>
        </p:nvSpPr>
        <p:spPr>
          <a:xfrm>
            <a:off x="4464044" y="1986985"/>
            <a:ext cx="4259489" cy="38230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Court with solid fill">
            <a:extLst>
              <a:ext uri="{FF2B5EF4-FFF2-40B4-BE49-F238E27FC236}">
                <a16:creationId xmlns:a16="http://schemas.microsoft.com/office/drawing/2014/main" id="{8C78B4A0-2EA8-6CCB-FEA7-47FE8E79D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791" y="2068348"/>
            <a:ext cx="248447" cy="2484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6CBE07-CB07-E723-2536-BBBB663E9271}"/>
              </a:ext>
            </a:extLst>
          </p:cNvPr>
          <p:cNvSpPr txBox="1"/>
          <p:nvPr/>
        </p:nvSpPr>
        <p:spPr>
          <a:xfrm>
            <a:off x="837140" y="1996293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Procedure</a:t>
            </a:r>
          </a:p>
        </p:txBody>
      </p:sp>
      <p:pic>
        <p:nvPicPr>
          <p:cNvPr id="16" name="Graphic 15" descr="Bullseye with solid fill">
            <a:extLst>
              <a:ext uri="{FF2B5EF4-FFF2-40B4-BE49-F238E27FC236}">
                <a16:creationId xmlns:a16="http://schemas.microsoft.com/office/drawing/2014/main" id="{810E18D3-9977-C115-8F34-A13A673C5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2906" y="2065914"/>
            <a:ext cx="249176" cy="2491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D9BDBC-AF63-02E7-B9E2-F69186713F65}"/>
              </a:ext>
            </a:extLst>
          </p:cNvPr>
          <p:cNvSpPr txBox="1"/>
          <p:nvPr/>
        </p:nvSpPr>
        <p:spPr>
          <a:xfrm>
            <a:off x="4782082" y="2375908"/>
            <a:ext cx="3867932" cy="36933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96C56A-400D-0B38-2EF9-CE41149A3D15}"/>
              </a:ext>
            </a:extLst>
          </p:cNvPr>
          <p:cNvSpPr txBox="1"/>
          <p:nvPr/>
        </p:nvSpPr>
        <p:spPr>
          <a:xfrm>
            <a:off x="4789862" y="1987792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 Settings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C05E99-3E12-FD12-04B5-F2684E98D3F2}"/>
              </a:ext>
            </a:extLst>
          </p:cNvPr>
          <p:cNvSpPr txBox="1"/>
          <p:nvPr/>
        </p:nvSpPr>
        <p:spPr>
          <a:xfrm>
            <a:off x="668014" y="2493257"/>
            <a:ext cx="3742061" cy="337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10, 000, 000 cash at the beginning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Choose top 20 stocks with predicted factor values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Calculate optimal weight via optimization in day before adjustment date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Calculate stock value to be traded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Update cash and stock value account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745CE-3D9A-0FD6-1DCE-97BD33E6A732}"/>
              </a:ext>
            </a:extLst>
          </p:cNvPr>
          <p:cNvSpPr txBox="1"/>
          <p:nvPr/>
        </p:nvSpPr>
        <p:spPr>
          <a:xfrm>
            <a:off x="4716608" y="2518025"/>
            <a:ext cx="3365865" cy="226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Adjustment period: adjust position every 20 days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Lot size: minimum shares of stock each trade.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Trade price: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adjVWAP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88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C010A-8C53-C5B0-C31C-32B8A2683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A78A3796-4FBF-E650-43E8-07F7E112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E036F63-5AFB-8E21-7081-763D2F64EA2D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33FCF27-D763-75D1-1FE1-3D7B09B090A3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6B230F-8A1A-1025-A0E9-0450FEB4AC3B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2C82BB-3B49-8D90-8F67-98ED884CB343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588548-BBE9-C8F9-D572-7BA633259188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EB3E4C3-873B-9D87-B0FA-E2E3867C58EA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469229-809E-D8D5-EA2F-CD612E696F99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270CDB-4619-CA03-44BA-7537BBDFEB38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14997F-F02A-DBC1-0063-DE722BAF4615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FAD7B5-E33F-47CA-E36F-5D99E418B263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375AD2-1A95-1AA5-C2DF-8E0412422BB0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5F1A94-D393-A5F0-3E44-23A29EC025FB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30E49F-C145-D2A4-B114-C7CAEB3A224E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 Weight</a:t>
            </a:r>
          </a:p>
        </p:txBody>
      </p:sp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58E2735-25B4-5C0B-6126-290A3D6E3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" y="2100634"/>
            <a:ext cx="7772400" cy="34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00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C3B27-65F0-F815-9B49-5B179791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295EC1B8-4FC9-0D3C-7E42-25ECD482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1D8E4C-F041-039E-CF8C-452F750C1E52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661367B-6611-40AB-DCAF-FAB82310E920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81E83C-7DC6-1369-D058-463B59892758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D7226B-B4F3-6B2B-AA0F-7C440A6B1F6E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2764E7-B6C2-08D7-437B-31F26F523E9A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401612-5EF8-055E-1C75-CC8513C44BF7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83D62F-0B56-9A4E-04C5-B649D86987CE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035463-0742-27E5-9252-C88D077C04BA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1BD7F4-C381-8791-5B68-1804C2E79706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2F23DC-9C48-DD0E-5B6B-ACCC64EE7B85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0EFE64-6288-2A31-BFF9-D3CA5776FB07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325904-D25E-BA61-E72B-46CD37548B02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C3F6C9-C890-0338-360E-C36E879D0880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 Volatility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BACCBB-2B63-F3ED-1140-A5472110B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086857"/>
            <a:ext cx="7772400" cy="34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0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E5B86-C6A3-4CC9-18E6-B87B45BE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8E9478DE-F1A3-5622-9264-EE43A5CD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9DEA23-E380-04BC-33E3-EA1D1685B4D2}"/>
              </a:ext>
            </a:extLst>
          </p:cNvPr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312D452-9399-C3B3-90EA-C06991689838}"/>
              </a:ext>
            </a:extLst>
          </p:cNvPr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94612A-E73B-2925-6CD2-091F4C60B0A2}"/>
              </a:ext>
            </a:extLst>
          </p:cNvPr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A3F864-4B62-E113-F62C-75ED83370BBB}"/>
              </a:ext>
            </a:extLst>
          </p:cNvPr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FBBC3A-422F-0967-31F1-0B5A28E80070}"/>
              </a:ext>
            </a:extLst>
          </p:cNvPr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49EADF-AAA2-3FC9-842F-F66C79AA5E1A}"/>
              </a:ext>
            </a:extLst>
          </p:cNvPr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A150A7-36A0-7ECE-5C17-A8578F15E777}"/>
              </a:ext>
            </a:extLst>
          </p:cNvPr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FDF277-7437-5E0D-FBDF-DDA8303D3B3D}"/>
              </a:ext>
            </a:extLst>
          </p:cNvPr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24DFB-122B-1CBF-0A30-4949FA3324F9}"/>
              </a:ext>
            </a:extLst>
          </p:cNvPr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514D93-E4A9-3E74-ED37-4765AF17EF03}"/>
              </a:ext>
            </a:extLst>
          </p:cNvPr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7076D7-B1CD-3D40-C62D-DDD2C3D7C5B4}"/>
              </a:ext>
            </a:extLst>
          </p:cNvPr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64C7AE-B804-DAA4-A86C-D98F3D6EBACB}"/>
              </a:ext>
            </a:extLst>
          </p:cNvPr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B48122-0339-3268-3BFE-AE22EC398FC3}"/>
              </a:ext>
            </a:extLst>
          </p:cNvPr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Utility Theory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9DDBC1-E233-FAD4-A93A-16D8F653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201904"/>
            <a:ext cx="7772400" cy="343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9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629</Words>
  <Application>Microsoft Macintosh PowerPoint</Application>
  <PresentationFormat>On-screen Show (4:3)</PresentationFormat>
  <Paragraphs>259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Yusong [Student]</dc:creator>
  <cp:lastModifiedBy>TANG Jiarui</cp:lastModifiedBy>
  <cp:revision>18</cp:revision>
  <dcterms:created xsi:type="dcterms:W3CDTF">2024-11-03T10:06:54Z</dcterms:created>
  <dcterms:modified xsi:type="dcterms:W3CDTF">2024-11-03T14:48:42Z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1C3C948C73C7B0593E4B2767EC1D5209_42</vt:lpwstr>
  </property>
  <property fmtid="{D5CDD505-2E9C-101B-9397-08002B2CF9AE}" pid="3" name="KSOProductBuildVer">
    <vt:lpwstr>1033-6.11.0.8885</vt:lpwstr>
  </property>
</Properties>
</file>